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64" r:id="rId4"/>
    <p:sldId id="260" r:id="rId5"/>
    <p:sldId id="274" r:id="rId6"/>
    <p:sldId id="278" r:id="rId7"/>
    <p:sldId id="275" r:id="rId8"/>
    <p:sldId id="279" r:id="rId9"/>
    <p:sldId id="276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pPr/>
              <a:t>11/24/2021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pPr/>
              <a:t>11/24/2021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8120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78742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3976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5957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4793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0580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963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229257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72755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1857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1281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84787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6827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11/24/2021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8193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11/24/2021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nvironmental-auth-mi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82" y="0"/>
            <a:ext cx="1215619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2701"/>
            <a:ext cx="11691256" cy="1815737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ENVIRONMENTAL IMAPCT ASSESMENT 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42669" y="5878296"/>
            <a:ext cx="3905793" cy="940537"/>
          </a:xfrm>
        </p:spPr>
        <p:txBody>
          <a:bodyPr>
            <a:normAutofit/>
          </a:bodyPr>
          <a:lstStyle/>
          <a:p>
            <a:r>
              <a:rPr lang="en-US" dirty="0" smtClean="0"/>
              <a:t>Presented by-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SOURAV KR JAISWAL</a:t>
            </a:r>
          </a:p>
          <a:p>
            <a:endParaRPr lang="en-US" dirty="0"/>
          </a:p>
        </p:txBody>
      </p:sp>
      <p:pic>
        <p:nvPicPr>
          <p:cNvPr id="6" name="Picture 5" descr="e888d4feff8fd5ff63a965471a94b87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51713" y="4754882"/>
            <a:ext cx="2769325" cy="2076994"/>
          </a:xfrm>
          <a:prstGeom prst="rect">
            <a:avLst/>
          </a:prstGeom>
        </p:spPr>
      </p:pic>
      <p:pic>
        <p:nvPicPr>
          <p:cNvPr id="7" name="Picture 6" descr="earth gif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5389" y="4572000"/>
            <a:ext cx="2479766" cy="24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967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_processing20200210-6179-11necl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2075" y="2782390"/>
            <a:ext cx="8734697" cy="407561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109" y="182874"/>
            <a:ext cx="11592704" cy="836023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Environmental Impact Assessment (EIA)</a:t>
            </a:r>
            <a:endParaRPr sz="44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52697" y="1384666"/>
            <a:ext cx="9875513" cy="3566160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/>
              <a:t>Environmental Impact Assessment (EIA) is defined as, </a:t>
            </a:r>
            <a:r>
              <a:rPr lang="en-US" sz="2800" b="1" dirty="0" smtClean="0"/>
              <a:t>“An activity designed to identify, predict, interpret and communicate information about the impact of an action on man’s health and well-being (including the well-being of ecosystems on which man’s survival depends).</a:t>
            </a:r>
            <a:endParaRPr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0" y="5277394"/>
            <a:ext cx="4023360" cy="1580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107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640080" y="1419905"/>
            <a:ext cx="11260183" cy="3334975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arenR"/>
            </a:pPr>
            <a:r>
              <a:rPr lang="en-US" dirty="0" smtClean="0"/>
              <a:t>To identify and describe the Environmental Resources or the environmental Attributes (EA) which will be affected by the proposed project, under existing or “with or without project” conditions.</a:t>
            </a:r>
          </a:p>
          <a:p>
            <a:pPr marL="457200" indent="-457200">
              <a:buAutoNum type="arabicParenR"/>
            </a:pPr>
            <a:endParaRPr lang="en-US" dirty="0" smtClean="0"/>
          </a:p>
          <a:p>
            <a:pPr marL="457200" indent="-457200">
              <a:buAutoNum type="arabicParenR"/>
            </a:pPr>
            <a:r>
              <a:rPr lang="en-US" dirty="0" smtClean="0"/>
              <a:t> To describe the alternatives to the proposed project which could accomplish the same result but with a different set of environmental effects.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Title 12"/>
          <p:cNvSpPr>
            <a:spLocks noGrp="1"/>
          </p:cNvSpPr>
          <p:nvPr>
            <p:ph type="title"/>
          </p:nvPr>
        </p:nvSpPr>
        <p:spPr>
          <a:xfrm>
            <a:off x="412062" y="235128"/>
            <a:ext cx="10495424" cy="1018906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Objectives of EIA</a:t>
            </a:r>
            <a:endParaRPr sz="4400" b="1" dirty="0"/>
          </a:p>
        </p:txBody>
      </p:sp>
      <p:pic>
        <p:nvPicPr>
          <p:cNvPr id="16" name="Content Placeholder 15" descr="6eba5064666809.5ad9909db9965.gif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362995" y="4026901"/>
            <a:ext cx="7829006" cy="2831099"/>
          </a:xfrm>
        </p:spPr>
      </p:pic>
      <p:sp>
        <p:nvSpPr>
          <p:cNvPr id="17" name="Rectangle 16"/>
          <p:cNvSpPr/>
          <p:nvPr/>
        </p:nvSpPr>
        <p:spPr>
          <a:xfrm>
            <a:off x="7576457" y="4506686"/>
            <a:ext cx="1724297" cy="352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740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432" y="287378"/>
            <a:ext cx="10058402" cy="79248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HISTORY OF EIA IN INDIA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378240" y="1443840"/>
            <a:ext cx="112079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Started in 1976-77</a:t>
            </a:r>
            <a:r>
              <a:rPr lang="en-US" sz="2400" dirty="0" smtClean="0"/>
              <a:t>, when Planning Commission asked Department of Science &amp; Technology to examine River Valley Projects from environmental angle.</a:t>
            </a:r>
          </a:p>
          <a:p>
            <a:endParaRPr lang="en-US" sz="2400" dirty="0" smtClean="0"/>
          </a:p>
          <a:p>
            <a:r>
              <a:rPr lang="en-US" sz="2400" b="1" dirty="0" smtClean="0"/>
              <a:t>EIA</a:t>
            </a:r>
            <a:r>
              <a:rPr lang="en-US" sz="2400" dirty="0" smtClean="0"/>
              <a:t> was first introduced in </a:t>
            </a:r>
            <a:r>
              <a:rPr lang="en-US" sz="2400" b="1" dirty="0" smtClean="0"/>
              <a:t>1978</a:t>
            </a:r>
            <a:r>
              <a:rPr lang="en-US" sz="2400" dirty="0" smtClean="0"/>
              <a:t> with regard to the various river valley projects all over the country and later expanded to include various other developmental procedures in its scope. </a:t>
            </a:r>
            <a:r>
              <a:rPr lang="en-US" sz="2400" b="1" dirty="0" smtClean="0"/>
              <a:t>EIA</a:t>
            </a:r>
            <a:r>
              <a:rPr lang="en-US" sz="2400" dirty="0" smtClean="0"/>
              <a:t> is now </a:t>
            </a:r>
            <a:r>
              <a:rPr lang="en-US" sz="2400" b="1" dirty="0" smtClean="0"/>
              <a:t>mandatory</a:t>
            </a:r>
            <a:r>
              <a:rPr lang="en-US" sz="2400" dirty="0" smtClean="0"/>
              <a:t> for over 30 classes of projects.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5" name="Picture 4" descr="2117385360indian-flag-waving-gif-animation-10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83940" y="113728"/>
            <a:ext cx="1806054" cy="1128784"/>
          </a:xfrm>
          <a:prstGeom prst="rect">
            <a:avLst/>
          </a:prstGeom>
        </p:spPr>
      </p:pic>
      <p:pic>
        <p:nvPicPr>
          <p:cNvPr id="7" name="Picture 6" descr="istockphoto-913664596-1024x102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1366" y="4449170"/>
            <a:ext cx="6185561" cy="24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33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07" y="300440"/>
            <a:ext cx="10058402" cy="727166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PROCESS OF EIA</a:t>
            </a:r>
            <a:endParaRPr lang="en-US" sz="4400" b="1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390132" y="1124576"/>
            <a:ext cx="10502536" cy="491629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way in which an EIA is carried-out is not rigid: it is a process comprising a series of steps. These steps are outlined below:</a:t>
            </a:r>
            <a:br>
              <a:rPr lang="en-US" sz="3200" dirty="0" smtClean="0"/>
            </a:br>
            <a:r>
              <a:rPr lang="en-US" sz="3200" dirty="0" smtClean="0"/>
              <a:t>1) </a:t>
            </a:r>
            <a:r>
              <a:rPr lang="en-US" sz="3200" b="1" dirty="0" smtClean="0"/>
              <a:t>Screening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2) </a:t>
            </a:r>
            <a:r>
              <a:rPr lang="en-US" sz="3200" b="1" dirty="0" smtClean="0"/>
              <a:t>Scoping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3) </a:t>
            </a:r>
            <a:r>
              <a:rPr lang="en-US" sz="3200" b="1" dirty="0" smtClean="0"/>
              <a:t>Prediction and mitigation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4) </a:t>
            </a:r>
            <a:r>
              <a:rPr lang="en-US" sz="3200" b="1" dirty="0" smtClean="0"/>
              <a:t>Management and monitoring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5) </a:t>
            </a:r>
            <a:r>
              <a:rPr lang="en-US" sz="3200" b="1" dirty="0" smtClean="0"/>
              <a:t>Audit</a:t>
            </a:r>
            <a:endParaRPr lang="en-US" sz="3200" b="1" dirty="0"/>
          </a:p>
        </p:txBody>
      </p:sp>
      <p:pic>
        <p:nvPicPr>
          <p:cNvPr id="6" name="Picture 5" descr="up-kyocera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5035535" y="4543142"/>
            <a:ext cx="1807401" cy="1807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atural-Resource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4017" y="1037231"/>
            <a:ext cx="6889844" cy="51673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77929" y="750623"/>
            <a:ext cx="2470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3600" b="1" dirty="0" smtClean="0"/>
              <a:t>Screening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23081" y="2961564"/>
            <a:ext cx="207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Scoping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9307" y="4899546"/>
            <a:ext cx="2811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Prediction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9116704" y="5063314"/>
            <a:ext cx="287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Mitigation</a:t>
            </a:r>
            <a:endParaRPr lang="en-US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580729" y="3548426"/>
            <a:ext cx="2611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Management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9198594" y="2156363"/>
            <a:ext cx="294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Monitoring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29600" y="696036"/>
            <a:ext cx="3248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Audit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884" y="222912"/>
            <a:ext cx="10058402" cy="1219200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Uses of EIA</a:t>
            </a:r>
            <a:endParaRPr lang="en-US" sz="6600" b="1" dirty="0"/>
          </a:p>
        </p:txBody>
      </p:sp>
      <p:sp>
        <p:nvSpPr>
          <p:cNvPr id="5" name="Rectangle 4"/>
          <p:cNvSpPr/>
          <p:nvPr/>
        </p:nvSpPr>
        <p:spPr>
          <a:xfrm>
            <a:off x="686895" y="1719309"/>
            <a:ext cx="968540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2800" dirty="0" smtClean="0"/>
              <a:t>Systematic evaluation of a eco friendly project</a:t>
            </a:r>
            <a:endParaRPr lang="en-US" sz="3200" dirty="0" smtClean="0"/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Risk and hazard assessment.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Impact identification.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Monitoring of impact and advice.</a:t>
            </a:r>
          </a:p>
          <a:p>
            <a:pPr>
              <a:buFont typeface="Arial" pitchFamily="34" charset="0"/>
              <a:buChar char="•"/>
            </a:pPr>
            <a:endParaRPr lang="en-US" sz="32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_steps_of_an_lc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CONCLUSION</a:t>
            </a:r>
            <a:endParaRPr lang="en-US" sz="5400" b="1" dirty="0"/>
          </a:p>
        </p:txBody>
      </p:sp>
      <p:sp>
        <p:nvSpPr>
          <p:cNvPr id="5" name="Rectangle 4"/>
          <p:cNvSpPr/>
          <p:nvPr/>
        </p:nvSpPr>
        <p:spPr>
          <a:xfrm>
            <a:off x="764275" y="1815150"/>
            <a:ext cx="104268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EIA is an important tool in assuring that projects and plans will not give adverse impact on the environment.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The use of EIA has </a:t>
            </a:r>
            <a:r>
              <a:rPr lang="en-US" sz="2800" dirty="0" err="1" smtClean="0"/>
              <a:t>developedthroughout</a:t>
            </a:r>
            <a:r>
              <a:rPr lang="en-US" sz="2800" dirty="0" smtClean="0"/>
              <a:t> the world and may </a:t>
            </a:r>
            <a:r>
              <a:rPr lang="en-US" sz="2800" dirty="0" err="1" smtClean="0"/>
              <a:t>differentapplications</a:t>
            </a:r>
            <a:r>
              <a:rPr lang="en-US" sz="2800" dirty="0" smtClean="0"/>
              <a:t> exists.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EIA process thus could not only prevent costs due to environmental aspects but also prevent possible public opinions and protest against a project.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03431377_win32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tf03431377_win32</Template>
  <TotalTime>1035</TotalTime>
  <Words>315</Words>
  <Application>Microsoft Office PowerPoint</Application>
  <PresentationFormat>Custom</PresentationFormat>
  <Paragraphs>33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tf03431377_win32</vt:lpstr>
      <vt:lpstr>ENVIRONMENTAL IMAPCT ASSESMENT  </vt:lpstr>
      <vt:lpstr>Environmental Impact Assessment (EIA)</vt:lpstr>
      <vt:lpstr>Objectives of EIA</vt:lpstr>
      <vt:lpstr>HISTORY OF EIA IN INDIA</vt:lpstr>
      <vt:lpstr>PROCESS OF EIA</vt:lpstr>
      <vt:lpstr>Slide 6</vt:lpstr>
      <vt:lpstr>Uses of EIA</vt:lpstr>
      <vt:lpstr>Slide 8</vt:lpstr>
      <vt:lpstr>CONCLUSION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 in e commerce</dc:title>
  <dc:creator>Roshan sourav</dc:creator>
  <cp:lastModifiedBy>Roshan sourav</cp:lastModifiedBy>
  <cp:revision>103</cp:revision>
  <dcterms:created xsi:type="dcterms:W3CDTF">2021-07-10T10:21:05Z</dcterms:created>
  <dcterms:modified xsi:type="dcterms:W3CDTF">2021-11-24T04:34:42Z</dcterms:modified>
</cp:coreProperties>
</file>